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08" r:id="rId1"/>
    <p:sldMasterId id="2147483746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7" r:id="rId4"/>
    <p:sldId id="257" r:id="rId5"/>
    <p:sldId id="258" r:id="rId6"/>
    <p:sldId id="260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 clrMode="gray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7" Type="http://schemas.openxmlformats.org/officeDocument/2006/relationships/slide" Target="slides/slide5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6" Type="http://schemas.openxmlformats.org/officeDocument/2006/relationships/presProps" Target="presProps.xml"/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5" Type="http://schemas.openxmlformats.org/officeDocument/2006/relationships/slide" Target="slides/slide3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7.xml"/><Relationship Id="rId3" Type="http://schemas.openxmlformats.org/officeDocument/2006/relationships/slide" Target="slides/slide1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C0D5F-DC3E-F842-BC66-2EE13A5E9EA0}" type="datetimeFigureOut">
              <a:rPr lang="en-US" smtClean="0"/>
              <a:pPr/>
              <a:t>6/8/10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8BF8A-3152-E744-A2E3-4EECD1ADF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C2D80-570E-7D46-92AE-0E38F8945431}" type="datetimeFigureOut">
              <a:rPr lang="en-US" smtClean="0"/>
              <a:pPr/>
              <a:t>6/8/10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6C111-BC8E-8641-8354-0188EA475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C111-BC8E-8641-8354-0188EA4758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6F061A-93D4-3941-BCFA-B40920ABC6B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Ingesting and Serving WISE Data in IRSA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Scott Terek</a:t>
            </a:r>
          </a:p>
          <a:p>
            <a:r>
              <a:rPr lang="en-US" dirty="0" smtClean="0"/>
              <a:t>Ramón Rey</a:t>
            </a:r>
          </a:p>
          <a:p>
            <a:endParaRPr lang="en-US" dirty="0" smtClean="0"/>
          </a:p>
          <a:p>
            <a:r>
              <a:rPr lang="en-US" dirty="0" smtClean="0"/>
              <a:t>GRITS – June 11, 2010</a:t>
            </a:r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03" y="5285977"/>
            <a:ext cx="1963636" cy="956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Realign data at end of mission</a:t>
            </a:r>
          </a:p>
          <a:p>
            <a:pPr lvl="1"/>
            <a:r>
              <a:rPr lang="en-US" dirty="0" smtClean="0"/>
              <a:t>Revert to single table</a:t>
            </a:r>
          </a:p>
          <a:p>
            <a:pPr lvl="2"/>
            <a:r>
              <a:rPr lang="en-US" dirty="0" smtClean="0"/>
              <a:t>Regain ability to do aggregates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Re-fragment according to final spatial index distribution</a:t>
            </a:r>
          </a:p>
          <a:p>
            <a:pPr lvl="2"/>
            <a:r>
              <a:rPr lang="en-US" dirty="0" smtClean="0"/>
              <a:t>Keep parallelization</a:t>
            </a:r>
          </a:p>
          <a:p>
            <a:pPr lvl="2"/>
            <a:r>
              <a:rPr lang="en-US" dirty="0" smtClean="0"/>
              <a:t>More evenly distribute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Ingesting and Serving WISE Data in IRSA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What are we doing, and why are we doing it?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Challenges we faced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Our solution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Current usage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we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IRSA will serve WISE data during the mission</a:t>
            </a:r>
          </a:p>
          <a:p>
            <a:pPr lvl="1"/>
            <a:r>
              <a:rPr lang="en-US" dirty="0" smtClean="0"/>
              <a:t>IRSA has the tools</a:t>
            </a:r>
          </a:p>
          <a:p>
            <a:pPr lvl="2"/>
            <a:r>
              <a:rPr lang="en-US" dirty="0" smtClean="0"/>
              <a:t>Gator</a:t>
            </a:r>
          </a:p>
          <a:p>
            <a:pPr lvl="2"/>
            <a:r>
              <a:rPr lang="en-US" smtClean="0"/>
              <a:t>isisql</a:t>
            </a:r>
          </a:p>
          <a:p>
            <a:pPr lvl="1"/>
            <a:r>
              <a:rPr lang="en-US" dirty="0" smtClean="0"/>
              <a:t>IRSA has the experience</a:t>
            </a:r>
          </a:p>
          <a:p>
            <a:pPr lvl="2"/>
            <a:r>
              <a:rPr lang="en-US" dirty="0" smtClean="0"/>
              <a:t>IRSA already serves a lot of other large catalogs</a:t>
            </a:r>
          </a:p>
          <a:p>
            <a:pPr lvl="2"/>
            <a:r>
              <a:rPr lang="en-US" dirty="0" smtClean="0"/>
              <a:t>Personnel have experience with large databases in general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Ingesting and Serving WISE data in IRSA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Larger than our usual catalogs</a:t>
            </a:r>
          </a:p>
          <a:p>
            <a:r>
              <a:rPr lang="en-US" dirty="0" smtClean="0"/>
              <a:t>Many small individual loads instead of being delivered all at once</a:t>
            </a:r>
          </a:p>
          <a:p>
            <a:r>
              <a:rPr lang="en-US" dirty="0" smtClean="0"/>
              <a:t>Need access to all previous data as new data are being ingested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Fragmentation</a:t>
            </a:r>
          </a:p>
          <a:p>
            <a:pPr lvl="1"/>
            <a:r>
              <a:rPr lang="en-US" dirty="0" smtClean="0"/>
              <a:t>Fragment data into 50 equal buckets on disk</a:t>
            </a:r>
          </a:p>
          <a:p>
            <a:pPr lvl="2"/>
            <a:r>
              <a:rPr lang="en-US" dirty="0" smtClean="0"/>
              <a:t>Fragmented by spatial index (</a:t>
            </a:r>
            <a:r>
              <a:rPr lang="en-US" dirty="0" err="1" smtClean="0"/>
              <a:t>spt_ind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Fragment </a:t>
            </a:r>
            <a:r>
              <a:rPr lang="en-US" dirty="0" err="1" smtClean="0"/>
              <a:t>spt_ind</a:t>
            </a:r>
            <a:r>
              <a:rPr lang="en-US" dirty="0" smtClean="0"/>
              <a:t> index to match</a:t>
            </a:r>
          </a:p>
          <a:p>
            <a:endParaRPr lang="en-US" dirty="0" smtClean="0"/>
          </a:p>
          <a:p>
            <a:r>
              <a:rPr lang="en-US" dirty="0" smtClean="0"/>
              <a:t>Multiple tables</a:t>
            </a:r>
          </a:p>
          <a:p>
            <a:pPr lvl="1"/>
            <a:r>
              <a:rPr lang="en-US" dirty="0" smtClean="0"/>
              <a:t>New table for each source delivery</a:t>
            </a:r>
          </a:p>
          <a:p>
            <a:pPr lvl="1"/>
            <a:r>
              <a:rPr lang="en-US" dirty="0" smtClean="0"/>
              <a:t>Create “view” uniting all tables into one virtual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79850" y="2348990"/>
            <a:ext cx="2039112" cy="1277861"/>
          </a:xfrm>
          <a:prstGeom prst="rect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Magnetic Disk 6"/>
          <p:cNvSpPr/>
          <p:nvPr/>
        </p:nvSpPr>
        <p:spPr>
          <a:xfrm>
            <a:off x="1235345" y="2572651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agnetic Disk 12"/>
          <p:cNvSpPr/>
          <p:nvPr/>
        </p:nvSpPr>
        <p:spPr>
          <a:xfrm>
            <a:off x="1471178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1707011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agnetic Disk 14"/>
          <p:cNvSpPr/>
          <p:nvPr/>
        </p:nvSpPr>
        <p:spPr>
          <a:xfrm>
            <a:off x="2157181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flipH="1">
            <a:off x="1873878" y="2572652"/>
            <a:ext cx="8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8839" y="3185299"/>
            <a:ext cx="204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Disk chunks (1-50)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95245" y="1979658"/>
            <a:ext cx="2390398" cy="369332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r>
              <a:rPr lang="en-US" dirty="0" smtClean="0"/>
              <a:t>wise_pass1_i1bs_psd_1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564772" y="2348990"/>
            <a:ext cx="2039112" cy="1277861"/>
          </a:xfrm>
          <a:prstGeom prst="rect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Magnetic Disk 20"/>
          <p:cNvSpPr/>
          <p:nvPr/>
        </p:nvSpPr>
        <p:spPr>
          <a:xfrm>
            <a:off x="4020267" y="2572651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gnetic Disk 21"/>
          <p:cNvSpPr/>
          <p:nvPr/>
        </p:nvSpPr>
        <p:spPr>
          <a:xfrm>
            <a:off x="4256100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agnetic Disk 22"/>
          <p:cNvSpPr/>
          <p:nvPr/>
        </p:nvSpPr>
        <p:spPr>
          <a:xfrm>
            <a:off x="4491933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gnetic Disk 23"/>
          <p:cNvSpPr/>
          <p:nvPr/>
        </p:nvSpPr>
        <p:spPr>
          <a:xfrm>
            <a:off x="4942103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flipH="1">
            <a:off x="4658800" y="2572652"/>
            <a:ext cx="8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63761" y="3185299"/>
            <a:ext cx="204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Disk chunks (1-50)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380167" y="1979658"/>
            <a:ext cx="2390398" cy="369332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r>
              <a:rPr lang="en-US" dirty="0" smtClean="0"/>
              <a:t>wise_pass1_i1bs_psd_2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316923" y="2348990"/>
            <a:ext cx="2039112" cy="1277861"/>
          </a:xfrm>
          <a:prstGeom prst="rect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Magnetic Disk 28"/>
          <p:cNvSpPr/>
          <p:nvPr/>
        </p:nvSpPr>
        <p:spPr>
          <a:xfrm>
            <a:off x="6772418" y="2572651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gnetic Disk 29"/>
          <p:cNvSpPr/>
          <p:nvPr/>
        </p:nvSpPr>
        <p:spPr>
          <a:xfrm>
            <a:off x="7008251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agnetic Disk 30"/>
          <p:cNvSpPr/>
          <p:nvPr/>
        </p:nvSpPr>
        <p:spPr>
          <a:xfrm>
            <a:off x="7244084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agnetic Disk 31"/>
          <p:cNvSpPr/>
          <p:nvPr/>
        </p:nvSpPr>
        <p:spPr>
          <a:xfrm>
            <a:off x="7694254" y="2571127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flipH="1">
            <a:off x="7410951" y="2572652"/>
            <a:ext cx="8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15912" y="3185299"/>
            <a:ext cx="204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Disk chunks (1-50)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132318" y="1979658"/>
            <a:ext cx="2390398" cy="369332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r>
              <a:rPr lang="en-US" dirty="0" smtClean="0"/>
              <a:t>wise_pass1_i1bs_psd_3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275429" y="4502268"/>
            <a:ext cx="2039112" cy="1277861"/>
          </a:xfrm>
          <a:prstGeom prst="rect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Magnetic Disk 36"/>
          <p:cNvSpPr/>
          <p:nvPr/>
        </p:nvSpPr>
        <p:spPr>
          <a:xfrm>
            <a:off x="1730924" y="4725929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agnetic Disk 37"/>
          <p:cNvSpPr/>
          <p:nvPr/>
        </p:nvSpPr>
        <p:spPr>
          <a:xfrm>
            <a:off x="1966757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agnetic Disk 38"/>
          <p:cNvSpPr/>
          <p:nvPr/>
        </p:nvSpPr>
        <p:spPr>
          <a:xfrm>
            <a:off x="2202590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agnetic Disk 39"/>
          <p:cNvSpPr/>
          <p:nvPr/>
        </p:nvSpPr>
        <p:spPr>
          <a:xfrm>
            <a:off x="2652760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flipH="1">
            <a:off x="2369457" y="4725930"/>
            <a:ext cx="8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274418" y="5338577"/>
            <a:ext cx="204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Disk chunks (1-50)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997418" y="4178873"/>
            <a:ext cx="2597080" cy="369332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r>
              <a:rPr lang="en-US" dirty="0" smtClean="0"/>
              <a:t>wise_pass1_i1bs_psd_4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822008" y="4502268"/>
            <a:ext cx="2039112" cy="1277861"/>
          </a:xfrm>
          <a:prstGeom prst="rect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Magnetic Disk 44"/>
          <p:cNvSpPr/>
          <p:nvPr/>
        </p:nvSpPr>
        <p:spPr>
          <a:xfrm>
            <a:off x="6277503" y="4725929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agnetic Disk 45"/>
          <p:cNvSpPr/>
          <p:nvPr/>
        </p:nvSpPr>
        <p:spPr>
          <a:xfrm>
            <a:off x="6513336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agnetic Disk 46"/>
          <p:cNvSpPr/>
          <p:nvPr/>
        </p:nvSpPr>
        <p:spPr>
          <a:xfrm>
            <a:off x="6749169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agnetic Disk 47"/>
          <p:cNvSpPr/>
          <p:nvPr/>
        </p:nvSpPr>
        <p:spPr>
          <a:xfrm>
            <a:off x="7199339" y="4724405"/>
            <a:ext cx="166866" cy="612648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 flipH="1">
            <a:off x="6916036" y="4725930"/>
            <a:ext cx="8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820997" y="5338577"/>
            <a:ext cx="204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Disk chunks (1-50)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5517045" y="4132936"/>
            <a:ext cx="2632767" cy="369332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r>
              <a:rPr lang="en-US" dirty="0" smtClean="0"/>
              <a:t>wise_pass1_i1bs_psd_n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216859" y="4724405"/>
            <a:ext cx="75497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en-US" sz="2800" b="1" dirty="0" smtClean="0"/>
              <a:t>. . .</a:t>
            </a:r>
            <a:endParaRPr lang="en-US" sz="2800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305920" y="1613102"/>
            <a:ext cx="8575035" cy="4607537"/>
          </a:xfrm>
          <a:prstGeom prst="roundRect">
            <a:avLst/>
          </a:prstGeom>
          <a:solidFill>
            <a:schemeClr val="accent1">
              <a:alpha val="22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667000" y="1001237"/>
            <a:ext cx="3846336" cy="461665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2400" dirty="0" smtClean="0"/>
              <a:t>wise_pass1_i1bs_psd_view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concept /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Palomar Transit Factory (PTF)</a:t>
            </a:r>
          </a:p>
          <a:p>
            <a:pPr lvl="1"/>
            <a:r>
              <a:rPr lang="en-US" dirty="0" smtClean="0"/>
              <a:t>Very similar issues</a:t>
            </a:r>
          </a:p>
          <a:p>
            <a:pPr lvl="2"/>
            <a:r>
              <a:rPr lang="en-US" dirty="0" smtClean="0"/>
              <a:t>Large dataset</a:t>
            </a:r>
          </a:p>
          <a:p>
            <a:pPr lvl="2"/>
            <a:r>
              <a:rPr lang="en-US" dirty="0" smtClean="0"/>
              <a:t>Multiple deliveries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Performance testing</a:t>
            </a:r>
          </a:p>
          <a:p>
            <a:pPr lvl="1"/>
            <a:r>
              <a:rPr lang="en-US" dirty="0" smtClean="0"/>
              <a:t>Single table vs. multi-table view</a:t>
            </a:r>
          </a:p>
          <a:p>
            <a:pPr lvl="1"/>
            <a:r>
              <a:rPr lang="en-US" dirty="0" smtClean="0"/>
              <a:t>Multi-table view as number of tables increases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Inability to do aggregates</a:t>
            </a:r>
          </a:p>
          <a:p>
            <a:pPr lvl="1"/>
            <a:r>
              <a:rPr lang="en-US" dirty="0" smtClean="0"/>
              <a:t>COUNT(), MAX(), MIN(), etc.</a:t>
            </a:r>
          </a:p>
          <a:p>
            <a:pPr lvl="2"/>
            <a:r>
              <a:rPr lang="en-US" dirty="0" smtClean="0"/>
              <a:t>Considered writing functions to perform those tasks</a:t>
            </a:r>
          </a:p>
          <a:p>
            <a:pPr lvl="2"/>
            <a:r>
              <a:rPr lang="en-US" dirty="0" smtClean="0"/>
              <a:t>Decided it would be too much work for too little use</a:t>
            </a:r>
          </a:p>
          <a:p>
            <a:endParaRPr lang="en-US" dirty="0" smtClean="0"/>
          </a:p>
          <a:p>
            <a:r>
              <a:rPr lang="en-US" dirty="0" smtClean="0"/>
              <a:t>Increased maintenance costs</a:t>
            </a:r>
          </a:p>
          <a:p>
            <a:pPr lvl="1"/>
            <a:r>
              <a:rPr lang="en-US" dirty="0" smtClean="0"/>
              <a:t>Extra software to perform view management, fragment data,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Began receiving data</a:t>
            </a:r>
            <a:r>
              <a:rPr lang="en-US" dirty="0" smtClean="0"/>
              <a:t> </a:t>
            </a:r>
            <a:r>
              <a:rPr lang="en-US" smtClean="0"/>
              <a:t>14 January</a:t>
            </a:r>
          </a:p>
          <a:p>
            <a:endParaRPr lang="en-US" dirty="0" smtClean="0"/>
          </a:p>
          <a:p>
            <a:r>
              <a:rPr lang="en-US" dirty="0" smtClean="0"/>
              <a:t>19 provisional data deliveries ingested</a:t>
            </a:r>
          </a:p>
          <a:p>
            <a:pPr lvl="1"/>
            <a:r>
              <a:rPr lang="en-US" dirty="0" smtClean="0"/>
              <a:t>17 level 1b source deliveries</a:t>
            </a:r>
          </a:p>
          <a:p>
            <a:pPr lvl="1"/>
            <a:r>
              <a:rPr lang="en-US" dirty="0" smtClean="0"/>
              <a:t>4 level 3 source deliveries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40 </a:t>
            </a:r>
            <a:r>
              <a:rPr lang="en-US" dirty="0" smtClean="0"/>
              <a:t>pass1 data deliveries ingested (as of</a:t>
            </a:r>
            <a:r>
              <a:rPr lang="en-US" dirty="0" smtClean="0"/>
              <a:t> 8 </a:t>
            </a:r>
            <a:r>
              <a:rPr lang="en-US" dirty="0" smtClean="0"/>
              <a:t>June)</a:t>
            </a:r>
            <a:endParaRPr lang="en-US" dirty="0" smtClean="0"/>
          </a:p>
          <a:p>
            <a:pPr lvl="1"/>
            <a:r>
              <a:rPr lang="en-US" dirty="0" smtClean="0"/>
              <a:t>20 </a:t>
            </a:r>
            <a:r>
              <a:rPr lang="en-US" dirty="0" smtClean="0"/>
              <a:t>level 1b source deliveries</a:t>
            </a:r>
            <a:endParaRPr lang="en-US" dirty="0" smtClean="0"/>
          </a:p>
          <a:p>
            <a:pPr lvl="1"/>
            <a:r>
              <a:rPr lang="en-US" dirty="0" smtClean="0"/>
              <a:t>20</a:t>
            </a:r>
            <a:r>
              <a:rPr lang="en-US" dirty="0" smtClean="0"/>
              <a:t> </a:t>
            </a:r>
            <a:r>
              <a:rPr lang="en-US" dirty="0" smtClean="0"/>
              <a:t>level 3 source deliveries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GRITS - June 11,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Ingesting and Serving WISE data in IRSA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061A-93D4-3941-BCFA-B40920ABC6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509</Words>
  <Application>Microsoft Macintosh PowerPoint</Application>
  <PresentationFormat>On-screen Show (4:3)</PresentationFormat>
  <Paragraphs>129</Paragraphs>
  <Slides>10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Flow</vt:lpstr>
      <vt:lpstr>Ingesting and Serving WISE Data in IRSA</vt:lpstr>
      <vt:lpstr>Ingesting and Serving WISE Data in IRSA</vt:lpstr>
      <vt:lpstr>What are we doing?</vt:lpstr>
      <vt:lpstr>Why is this different?</vt:lpstr>
      <vt:lpstr>Our solution </vt:lpstr>
      <vt:lpstr>Slide 6</vt:lpstr>
      <vt:lpstr>Proof of concept / testing</vt:lpstr>
      <vt:lpstr>Tradeoffs</vt:lpstr>
      <vt:lpstr>Current operations</vt:lpstr>
      <vt:lpstr>Future plans</vt:lpstr>
    </vt:vector>
  </TitlesOfParts>
  <Company>IPAC/CALTECH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Ingesting and Serving WISE Data in IRSA</dc:title>
  <dc:creator>Scott Terek</dc:creator>
  <cp:lastModifiedBy>Scott Terek</cp:lastModifiedBy>
  <cp:revision>27</cp:revision>
  <cp:lastPrinted>2010-06-04T01:28:50Z</cp:lastPrinted>
  <dcterms:created xsi:type="dcterms:W3CDTF">2010-06-08T20:21:45Z</dcterms:created>
  <dcterms:modified xsi:type="dcterms:W3CDTF">2010-06-08T20:24:27Z</dcterms:modified>
</cp:coreProperties>
</file>